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  <p:sldId id="286" r:id="rId16"/>
    <p:sldId id="289" r:id="rId17"/>
    <p:sldId id="268" r:id="rId18"/>
    <p:sldId id="290" r:id="rId19"/>
    <p:sldId id="272" r:id="rId20"/>
    <p:sldId id="273" r:id="rId21"/>
    <p:sldId id="285" r:id="rId22"/>
    <p:sldId id="269" r:id="rId23"/>
    <p:sldId id="276" r:id="rId24"/>
    <p:sldId id="287" r:id="rId25"/>
    <p:sldId id="279" r:id="rId26"/>
    <p:sldId id="293" r:id="rId27"/>
    <p:sldId id="292" r:id="rId28"/>
    <p:sldId id="280" r:id="rId29"/>
    <p:sldId id="288" r:id="rId30"/>
    <p:sldId id="275" r:id="rId31"/>
    <p:sldId id="294" r:id="rId32"/>
    <p:sldId id="277" r:id="rId33"/>
    <p:sldId id="291" r:id="rId34"/>
    <p:sldId id="278" r:id="rId35"/>
    <p:sldId id="283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4958"/>
    </p:cViewPr>
  </p:sorterViewPr>
  <p:notesViewPr>
    <p:cSldViewPr snapToGrid="0">
      <p:cViewPr varScale="1">
        <p:scale>
          <a:sx n="83" d="100"/>
          <a:sy n="83" d="100"/>
        </p:scale>
        <p:origin x="201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FFFA81-9DF4-412C-94E4-9F2A02E36795}" type="datetimeFigureOut">
              <a:rPr lang="en-US"/>
              <a:t>11/19/2015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18230-F298-4B50-A9F5-7E0ADE09202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1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</a:rPr>
              <a:t>Greet each participant and give them a dot to place on poster saying things similar to - </a:t>
            </a:r>
          </a:p>
          <a:p>
            <a:r>
              <a:rPr lang="en-US">
                <a:latin typeface="Calibri"/>
              </a:rPr>
              <a:t>                I'm clueless                         I think I know.                 I know a lot but need to get started.             I use it all the time.</a:t>
            </a:r>
            <a:br>
              <a:rPr lang="en-US">
                <a:latin typeface="Calibri"/>
              </a:rPr>
            </a:br>
            <a:endParaRPr lang="en-US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18230-F298-4B50-A9F5-7E0ADE092020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7757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18230-F298-4B50-A9F5-7E0ADE092020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200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18230-F298-4B50-A9F5-7E0ADE092020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801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18230-F298-4B50-A9F5-7E0ADE092020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969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18230-F298-4B50-A9F5-7E0ADE092020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104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18230-F298-4B50-A9F5-7E0ADE092020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06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18230-F298-4B50-A9F5-7E0ADE092020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4331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18230-F298-4B50-A9F5-7E0ADE09202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73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18230-F298-4B50-A9F5-7E0ADE09202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42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Chart or something to collect data</a:t>
            </a:r>
          </a:p>
          <a:p>
            <a:endParaRPr lang="en-US" dirty="0"/>
          </a:p>
          <a:p>
            <a:r>
              <a:rPr lang="en-US" dirty="0"/>
              <a:t>Write down strategies</a:t>
            </a:r>
          </a:p>
          <a:p>
            <a:endParaRPr lang="en-US" dirty="0"/>
          </a:p>
          <a:p>
            <a:r>
              <a:rPr lang="en-US" dirty="0"/>
              <a:t>Post it with hints</a:t>
            </a:r>
          </a:p>
          <a:p>
            <a:endParaRPr lang="en-US" dirty="0"/>
          </a:p>
          <a:p>
            <a:r>
              <a:rPr lang="en-US" dirty="0"/>
              <a:t>Large paper and record what they are talking about to solve the problem and they share out right and wrong strategies/ thinking.  Notice /Wonder Let them organize their thinking to present, color coding for each of the slides so can see what they learned in the beginning and the end.</a:t>
            </a:r>
          </a:p>
          <a:p>
            <a:r>
              <a:rPr lang="en-US" dirty="0"/>
              <a:t>Connect </a:t>
            </a:r>
            <a:r>
              <a:rPr lang="en-US" dirty="0" smtClean="0"/>
              <a:t>video</a:t>
            </a:r>
          </a:p>
          <a:p>
            <a:endParaRPr lang="en-US" dirty="0"/>
          </a:p>
          <a:p>
            <a:r>
              <a:rPr lang="en-US" dirty="0"/>
              <a:t>Misconceptions cue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18230-F298-4B50-A9F5-7E0ADE09202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65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2">
                <a:shade val="63000"/>
                <a:satMod val="12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youtube.com/watch?v=VJf8XAhC550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nrich.maths.org/6299" TargetMode="External"/><Relationship Id="rId2" Type="http://schemas.openxmlformats.org/officeDocument/2006/relationships/hyperlink" Target="http://reasonandwonder.com/rich-math-tasks/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athmammoth.com/lessons/from_closed_math_problems_to_open.php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mekenseducation.com/improve-comprehension-of-math-word-problems.html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lickers.com/report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hyperlink" Target="https://plickers.com/classes/564de3a711c79b030024a64d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hyperlink" Target="http://www.mathsolutions.com/documents/9781935099031_message17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4431" y="968986"/>
            <a:ext cx="9144000" cy="1595881"/>
          </a:xfrm>
        </p:spPr>
        <p:txBody>
          <a:bodyPr/>
          <a:lstStyle/>
          <a:p>
            <a:r>
              <a:rPr lang="en-US" sz="7200">
                <a:latin typeface="Calibri"/>
              </a:rPr>
              <a:t>Welcome!</a:t>
            </a:r>
            <a:r>
              <a:rPr lang="en-US" sz="6600">
                <a:latin typeface="Calibri"/>
              </a:rPr>
              <a:t> </a:t>
            </a:r>
            <a:endParaRPr lang="en-US" sz="6600" dirty="0">
              <a:latin typeface="Calibri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2099" y="4377501"/>
            <a:ext cx="9144000" cy="1954443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sz="5400" i="1" dirty="0">
                <a:solidFill>
                  <a:srgbClr val="FF0000"/>
                </a:solidFill>
              </a:rPr>
              <a:t>Before you take a seat, tell us what you know about Upside Down Teaching in Math...</a:t>
            </a:r>
          </a:p>
        </p:txBody>
      </p:sp>
      <p:pic>
        <p:nvPicPr>
          <p:cNvPr id="4" name="Picture 3" descr="You are not as smart as you think | Positive Thinking - Inspirational ...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319" y="413494"/>
            <a:ext cx="2743200" cy="27352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0740000">
            <a:off x="4966732" y="3042662"/>
            <a:ext cx="2743200" cy="1200329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sz="3600">
                <a:solidFill>
                  <a:srgbClr val="2E75B5"/>
                </a:solidFill>
              </a:rPr>
              <a:t>Upside Down Math</a:t>
            </a:r>
            <a:endParaRPr lang="en-US" sz="3600" dirty="0">
              <a:solidFill>
                <a:srgbClr val="2E75B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		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190937" y="1409075"/>
            <a:ext cx="3792511" cy="39424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760565" y="2383437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1673" y="2383437"/>
            <a:ext cx="34154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     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76518" y="2266682"/>
            <a:ext cx="39305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How can teachers help students develop the skills that workers need?</a:t>
            </a:r>
          </a:p>
        </p:txBody>
      </p:sp>
      <p:sp>
        <p:nvSpPr>
          <p:cNvPr id="10" name="Oval 9"/>
          <p:cNvSpPr/>
          <p:nvPr/>
        </p:nvSpPr>
        <p:spPr>
          <a:xfrm>
            <a:off x="8368278" y="3527510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55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991" y="238031"/>
            <a:ext cx="3932237" cy="1600200"/>
          </a:xfrm>
        </p:spPr>
        <p:txBody>
          <a:bodyPr/>
          <a:lstStyle/>
          <a:p>
            <a:r>
              <a:rPr lang="en-US" dirty="0" smtClean="0"/>
              <a:t>Question 3		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190937" y="1409075"/>
            <a:ext cx="3792511" cy="39424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760565" y="4044812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629994" y="2976563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572371" y="1838231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50192" y="1841242"/>
            <a:ext cx="42500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Are there specific things that you do in your classroom that allow students to think, reason, and solve problems that haven’t been solved before?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6477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</a:t>
            </a:r>
            <a:r>
              <a:rPr lang="en-US" dirty="0"/>
              <a:t>4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190937" y="1409075"/>
            <a:ext cx="3792511" cy="39424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886566" y="2057400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808069" y="4092033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619840" y="4092034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614191" y="2057400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43070" y="2181388"/>
            <a:ext cx="334584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What supports are needed to help students constructively struggle?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1921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910" y="0"/>
            <a:ext cx="3932237" cy="1600200"/>
          </a:xfrm>
        </p:spPr>
        <p:txBody>
          <a:bodyPr/>
          <a:lstStyle/>
          <a:p>
            <a:r>
              <a:rPr lang="en-US" dirty="0" smtClean="0"/>
              <a:t>Question 5		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190937" y="1409075"/>
            <a:ext cx="3792511" cy="39424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741529" y="1947527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614969" y="2934831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745540" y="3883826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599165" y="3883826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599166" y="1947528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26910" y="1600200"/>
            <a:ext cx="40928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support is needed by teachers as they ramp up academic expectations and incorporate significant attention to reasoning, thinking, creativity and high level problem solving?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9338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6	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190937" y="1409075"/>
            <a:ext cx="3792511" cy="39424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972484" y="1825931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972483" y="3034258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972483" y="4242586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552644" y="4218755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552644" y="3034258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552644" y="1825931"/>
            <a:ext cx="869429" cy="890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9397" y="2271380"/>
            <a:ext cx="345153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How do the Standards of Mathematical Practice support the needs highlighted in the article?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7671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Notice and Wonder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Hamilton Video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7586" t="13875" r="13621" b="6599"/>
          <a:stretch/>
        </p:blipFill>
        <p:spPr>
          <a:xfrm rot="20622747">
            <a:off x="5675585" y="856701"/>
            <a:ext cx="4040202" cy="37364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0733" t="11126" r="25905" b="4176"/>
          <a:stretch/>
        </p:blipFill>
        <p:spPr>
          <a:xfrm rot="1339901">
            <a:off x="7806622" y="2223621"/>
            <a:ext cx="3555686" cy="380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87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3487" y="556406"/>
            <a:ext cx="11281893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“What </a:t>
            </a:r>
            <a:r>
              <a:rPr lang="en-US" sz="4800" dirty="0"/>
              <a:t>does the teacher mean</a:t>
            </a:r>
            <a:r>
              <a:rPr lang="en-US" sz="4800" dirty="0" smtClean="0"/>
              <a:t>, when she said, “I </a:t>
            </a:r>
            <a:r>
              <a:rPr lang="en-US" sz="4800" dirty="0"/>
              <a:t>did not do any teaching”? </a:t>
            </a:r>
            <a:endParaRPr lang="en-US" sz="4800" dirty="0" smtClean="0"/>
          </a:p>
          <a:p>
            <a:endParaRPr lang="en-US" sz="5400" dirty="0"/>
          </a:p>
          <a:p>
            <a:endParaRPr lang="en-US" sz="5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7287" b="-704"/>
          <a:stretch/>
        </p:blipFill>
        <p:spPr>
          <a:xfrm>
            <a:off x="4577903" y="2348382"/>
            <a:ext cx="2441083" cy="4316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59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5003" y="1725770"/>
            <a:ext cx="4262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21 X 33 = 693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756079" y="528034"/>
            <a:ext cx="58727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 Japanese Problem</a:t>
            </a:r>
          </a:p>
          <a:p>
            <a:pPr algn="ctr"/>
            <a:r>
              <a:rPr lang="en-US" sz="3200" dirty="0" smtClean="0"/>
              <a:t>What do you notice? What do you wonder?</a:t>
            </a:r>
            <a:endParaRPr lang="en-US" sz="3200" dirty="0"/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2343955" y="2150772"/>
            <a:ext cx="2949262" cy="33485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496355" y="2303172"/>
            <a:ext cx="2949262" cy="33485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5293217" y="3151031"/>
            <a:ext cx="2949262" cy="33485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423893" y="2326783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338034" y="2624883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069724" y="2824041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582214" y="4038702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607972" y="4336802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369712" y="4481814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71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8800" y="736600"/>
            <a:ext cx="5346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Share your thoughts </a:t>
            </a:r>
          </a:p>
          <a:p>
            <a:r>
              <a:rPr lang="en-US" sz="4800" dirty="0" smtClean="0"/>
              <a:t>with your group.</a:t>
            </a:r>
            <a:endParaRPr lang="en-US" sz="4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31" y="3327932"/>
            <a:ext cx="3466809" cy="20639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73800" y="465610"/>
            <a:ext cx="49149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Explore your ideas. You are welcome to use pictures, manipulatives, or numbers to solve the problem.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7061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5003" y="1725770"/>
            <a:ext cx="4262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21 X 33 = 693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756079" y="515155"/>
            <a:ext cx="58727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 Japanese Problem</a:t>
            </a:r>
          </a:p>
          <a:p>
            <a:pPr algn="ctr"/>
            <a:r>
              <a:rPr lang="en-US" sz="3200" dirty="0"/>
              <a:t>What do you notice? What do you wonder?</a:t>
            </a: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2343955" y="2150772"/>
            <a:ext cx="2949262" cy="33485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496355" y="2303172"/>
            <a:ext cx="2949262" cy="33485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5067836" y="3380121"/>
            <a:ext cx="2949262" cy="33485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402429" y="2363940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307983" y="2654092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069724" y="2824041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582214" y="4038702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607972" y="4336802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369712" y="4481814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3758485" y="1970468"/>
            <a:ext cx="2783982" cy="491162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42" name="Oval 41"/>
          <p:cNvSpPr/>
          <p:nvPr/>
        </p:nvSpPr>
        <p:spPr>
          <a:xfrm>
            <a:off x="6793606" y="3754826"/>
            <a:ext cx="1107581" cy="108946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2655196" y="4204783"/>
            <a:ext cx="1107581" cy="108946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993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2" grpId="0" animBg="1"/>
      <p:bldP spid="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813" y="879475"/>
            <a:ext cx="9144000" cy="1879584"/>
          </a:xfrm>
        </p:spPr>
        <p:txBody>
          <a:bodyPr>
            <a:normAutofit fontScale="90000"/>
          </a:bodyPr>
          <a:lstStyle/>
          <a:p>
            <a:r>
              <a:rPr lang="en-US" sz="6600" dirty="0">
                <a:solidFill>
                  <a:srgbClr val="2E75B5"/>
                </a:solidFill>
                <a:latin typeface="Calibri" charset="0"/>
              </a:rPr>
              <a:t>What's Right With Wrong Answers?</a:t>
            </a:r>
            <a:r>
              <a:rPr lang="en-US" dirty="0">
                <a:latin typeface="Calibri" charset="0"/>
              </a:rPr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9399" y="4595600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u="sng"/>
              <a:t>Today's Facilitators</a:t>
            </a:r>
            <a:endParaRPr lang="en-US" sz="2000" u="sng" dirty="0"/>
          </a:p>
          <a:p>
            <a:r>
              <a:rPr lang="en-US" sz="2000"/>
              <a:t>Dawn Gardner, Instructional Facilitator</a:t>
            </a:r>
            <a:endParaRPr lang="en-US" sz="2000" dirty="0"/>
          </a:p>
          <a:p>
            <a:r>
              <a:rPr lang="en-US" sz="2000"/>
              <a:t>Peggy Weinbeck, Instructional Facilitator</a:t>
            </a:r>
            <a:endParaRPr lang="en-US" sz="2000" dirty="0"/>
          </a:p>
        </p:txBody>
      </p:sp>
      <p:pic>
        <p:nvPicPr>
          <p:cNvPr id="4" name="Picture 3" descr="You are not as smart as you think | Positive Thinking - Inspirational ...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4189" y="1880792"/>
            <a:ext cx="2743200" cy="2735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97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4849" y="1713226"/>
            <a:ext cx="4262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21 X 33 = 693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756079" y="528034"/>
            <a:ext cx="58727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 Japanese Problem</a:t>
            </a:r>
          </a:p>
          <a:p>
            <a:pPr algn="ctr"/>
            <a:r>
              <a:rPr lang="en-US" sz="3200" dirty="0" smtClean="0"/>
              <a:t>What’s going on here?</a:t>
            </a:r>
            <a:endParaRPr lang="en-US" sz="3200" dirty="0"/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2343955" y="2150772"/>
            <a:ext cx="2949262" cy="33485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496355" y="2303172"/>
            <a:ext cx="2949262" cy="33485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5061397" y="3450491"/>
            <a:ext cx="2949262" cy="33485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435162" y="2336620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338034" y="2624883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069724" y="2824041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582214" y="4038702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607972" y="4336802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369712" y="4481814"/>
            <a:ext cx="4172755" cy="2400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7392473" y="3977425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134896" y="4213055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933127" y="4462604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597756" y="3102842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69158" y="2984921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771622" y="2866464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597757" y="2747250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049590" y="2640699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780207" y="2474598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144592" y="4375084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833353" y="4756774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013657" y="4520204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229378" y="4674852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382851" y="4481814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055514" y="4869102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04832" y="6201766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5602308" y="5992509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5692462" y="5781074"/>
            <a:ext cx="193183" cy="175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758485" y="1970468"/>
            <a:ext cx="2783982" cy="491162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6" name="Oval 5"/>
          <p:cNvSpPr/>
          <p:nvPr/>
        </p:nvSpPr>
        <p:spPr>
          <a:xfrm>
            <a:off x="2582214" y="4178611"/>
            <a:ext cx="1107581" cy="108946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6793606" y="3754826"/>
            <a:ext cx="1107581" cy="108946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99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8" grpId="0" animBg="1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988406"/>
              </p:ext>
            </p:extLst>
          </p:nvPr>
        </p:nvGraphicFramePr>
        <p:xfrm>
          <a:off x="1171978" y="1790164"/>
          <a:ext cx="6542467" cy="4389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5160"/>
                <a:gridCol w="1532586"/>
                <a:gridCol w="1931831"/>
                <a:gridCol w="1712890"/>
              </a:tblGrid>
              <a:tr h="670765">
                <a:tc>
                  <a:txBody>
                    <a:bodyPr/>
                    <a:lstStyle/>
                    <a:p>
                      <a:r>
                        <a:rPr lang="en-US" dirty="0" smtClean="0"/>
                        <a:t>Names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Patterns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Communication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Tools</a:t>
                      </a:r>
                      <a:endParaRPr lang="en-US" dirty="0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r>
                        <a:rPr lang="en-US" dirty="0" smtClean="0"/>
                        <a:t>Juan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r>
                        <a:rPr lang="en-US" dirty="0" smtClean="0"/>
                        <a:t>Herman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r>
                        <a:rPr lang="en-US" dirty="0" smtClean="0"/>
                        <a:t>Suzie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LaTia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r>
                        <a:rPr lang="en-US" dirty="0" smtClean="0"/>
                        <a:t>Jeremy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r>
                        <a:rPr lang="en-US" dirty="0" smtClean="0"/>
                        <a:t>Buffy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r>
                        <a:rPr lang="en-US" dirty="0" smtClean="0"/>
                        <a:t>Jenn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r>
                        <a:rPr lang="en-US" dirty="0" smtClean="0"/>
                        <a:t>Mary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r>
                        <a:rPr lang="en-US" dirty="0" smtClean="0"/>
                        <a:t>Barbie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031088" y="798491"/>
            <a:ext cx="45462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Math Practices</a:t>
            </a:r>
            <a:endParaRPr lang="en-US" sz="40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310240"/>
              </p:ext>
            </p:extLst>
          </p:nvPr>
        </p:nvGraphicFramePr>
        <p:xfrm>
          <a:off x="7720886" y="1790164"/>
          <a:ext cx="1712890" cy="4389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2890"/>
              </a:tblGrid>
              <a:tr h="670765">
                <a:tc>
                  <a:txBody>
                    <a:bodyPr/>
                    <a:lstStyle/>
                    <a:p>
                      <a:r>
                        <a:rPr lang="en-US" dirty="0" smtClean="0"/>
                        <a:t>Models</a:t>
                      </a:r>
                      <a:endParaRPr lang="en-US" dirty="0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31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404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25769" y="1532586"/>
            <a:ext cx="8384146" cy="1880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00269" y="5188576"/>
            <a:ext cx="107667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hlinkClick r:id="rId2"/>
              </a:rPr>
              <a:t>https://www.youtube.com/watch?v=VJf8XAhC550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4503" t="29948" r="5392" b="18099"/>
          <a:stretch/>
        </p:blipFill>
        <p:spPr>
          <a:xfrm>
            <a:off x="2142722" y="292100"/>
            <a:ext cx="8281831" cy="464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92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6184"/>
            <a:ext cx="10515600" cy="1103067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What are some characteristics of the Upside-Down Teaching Method?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88205" y="1249251"/>
            <a:ext cx="5181600" cy="50742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u="sng" dirty="0" smtClean="0"/>
              <a:t>You – the students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Start with a true problem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Allow students to “mess around” and “figure things out”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Productive struggle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Using tools</a:t>
            </a:r>
          </a:p>
          <a:p>
            <a:pPr marL="0" indent="0">
              <a:buNone/>
            </a:pPr>
            <a:r>
              <a:rPr lang="en-US" u="sng" dirty="0" smtClean="0"/>
              <a:t>We – teacher with the students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Discuss different approaches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Students explain, question, clarify, etc. to make sense of the content</a:t>
            </a:r>
          </a:p>
          <a:p>
            <a:pPr marL="0" indent="0">
              <a:buNone/>
            </a:pPr>
            <a:r>
              <a:rPr lang="en-US" sz="3000" u="sng" dirty="0"/>
              <a:t>I – the teacher</a:t>
            </a:r>
          </a:p>
          <a:p>
            <a:r>
              <a:rPr lang="en-US" sz="2200" dirty="0"/>
              <a:t>Connect problem to new content</a:t>
            </a:r>
          </a:p>
          <a:p>
            <a:r>
              <a:rPr lang="en-US" sz="2200" dirty="0"/>
              <a:t>Ensure students come away with intended math learning!</a:t>
            </a:r>
          </a:p>
          <a:p>
            <a:pPr marL="0" indent="0">
              <a:buNone/>
            </a:pP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4763">
            <a:off x="6869805" y="1873406"/>
            <a:ext cx="3952875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81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Robin Liegey, WJES Fourth Grade Teacher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sz="3600" i="1" dirty="0" smtClean="0"/>
              <a:t>I do, We do, </a:t>
            </a:r>
            <a:r>
              <a:rPr lang="en-US" sz="3600" i="1" dirty="0"/>
              <a:t>Y</a:t>
            </a:r>
            <a:r>
              <a:rPr lang="en-US" sz="3600" i="1" dirty="0" smtClean="0"/>
              <a:t>ou do </a:t>
            </a:r>
            <a:r>
              <a:rPr lang="en-US" sz="3600" b="1" i="1" dirty="0" smtClean="0"/>
              <a:t>vs. </a:t>
            </a:r>
            <a:r>
              <a:rPr lang="en-US" sz="3600" i="1" dirty="0" smtClean="0"/>
              <a:t>You do, We do, I do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356880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79345">
            <a:off x="8400940" y="462792"/>
            <a:ext cx="3328267" cy="33282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44340" y="271630"/>
            <a:ext cx="85644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What makes a rich problem?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 rot="465593">
            <a:off x="409868" y="1917264"/>
            <a:ext cx="4829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Solution method is not known in advance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20719588">
            <a:off x="1609858" y="4682468"/>
            <a:ext cx="4829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Relates to the real world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11262" y="3488417"/>
            <a:ext cx="4089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Require more than remembering a fact or reproducing a skill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487728">
            <a:off x="5180441" y="5111014"/>
            <a:ext cx="3427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than one answer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0868816">
            <a:off x="5898520" y="1959874"/>
            <a:ext cx="2949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Students learn from answering the question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37638" y="3326408"/>
            <a:ext cx="2367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Teacher learns from students’ attempts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25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223" y="463639"/>
            <a:ext cx="8293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Lisa Smith’s problem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07342" y="6211669"/>
            <a:ext cx="103715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reasonandwonder.com/rich-math-tasks/</a:t>
            </a:r>
            <a:r>
              <a:rPr lang="en-US" dirty="0"/>
              <a:t> </a:t>
            </a:r>
            <a:r>
              <a:rPr lang="en-US" dirty="0" smtClean="0"/>
              <a:t>                                                        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nrich.maths.org/6299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95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H="1" flipV="1">
            <a:off x="626771" y="1039929"/>
            <a:ext cx="11565229" cy="49859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en-US" sz="2400" i="1" u="sng" dirty="0" smtClean="0"/>
          </a:p>
          <a:p>
            <a:endParaRPr lang="en-US" sz="2400" i="1" u="sng" dirty="0"/>
          </a:p>
          <a:p>
            <a:r>
              <a:rPr lang="en-US" sz="2000" i="1" u="sng" dirty="0" smtClean="0"/>
              <a:t>Method </a:t>
            </a:r>
            <a:r>
              <a:rPr lang="en-US" sz="2000" i="1" u="sng" dirty="0"/>
              <a:t>1</a:t>
            </a:r>
            <a:r>
              <a:rPr lang="en-US" sz="2000" dirty="0"/>
              <a:t> </a:t>
            </a:r>
            <a:r>
              <a:rPr lang="en-US" sz="2000" dirty="0" smtClean="0"/>
              <a:t>– Closed to open question</a:t>
            </a:r>
          </a:p>
          <a:p>
            <a:r>
              <a:rPr lang="en-US" sz="2000" dirty="0" smtClean="0"/>
              <a:t>Identify </a:t>
            </a:r>
            <a:r>
              <a:rPr lang="en-US" sz="2000" dirty="0"/>
              <a:t>a topic – </a:t>
            </a:r>
            <a:r>
              <a:rPr lang="en-US" sz="2000" dirty="0" smtClean="0"/>
              <a:t>average</a:t>
            </a:r>
          </a:p>
          <a:p>
            <a:endParaRPr lang="en-US" sz="2000" dirty="0"/>
          </a:p>
          <a:p>
            <a:r>
              <a:rPr lang="en-US" sz="2000" dirty="0"/>
              <a:t>The closed question might be – The children are aged 3,8,9,10 and 15. What is the average age</a:t>
            </a:r>
            <a:r>
              <a:rPr lang="en-US" sz="2000" dirty="0" smtClean="0"/>
              <a:t>?</a:t>
            </a:r>
          </a:p>
          <a:p>
            <a:endParaRPr lang="en-US" sz="2000" dirty="0"/>
          </a:p>
          <a:p>
            <a:r>
              <a:rPr lang="en-US" sz="2000" dirty="0"/>
              <a:t>The open question  might be – There are 5 children in the family. The average age is 9. How old might the children be?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2000" i="1" u="sng" dirty="0"/>
              <a:t>Method 2</a:t>
            </a:r>
            <a:r>
              <a:rPr lang="en-US" sz="2000" dirty="0"/>
              <a:t> – Adapting a Standard  Question</a:t>
            </a:r>
          </a:p>
          <a:p>
            <a:r>
              <a:rPr lang="en-US" sz="2000" dirty="0"/>
              <a:t>Identify a topic - subtraction</a:t>
            </a:r>
          </a:p>
          <a:p>
            <a:r>
              <a:rPr lang="en-US" sz="2000" dirty="0"/>
              <a:t>Think of a standard question – 731-256</a:t>
            </a:r>
          </a:p>
          <a:p>
            <a:r>
              <a:rPr lang="en-US" sz="2000" dirty="0"/>
              <a:t>Adapt  it to make a good question. Arrange the digits so the difference is between 100 and 200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78794" y="516709"/>
            <a:ext cx="95690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Questions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94" y="12006"/>
            <a:ext cx="3433082" cy="153262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78794" y="5934670"/>
            <a:ext cx="9813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www.mathmammoth.com/lessons/from_closed_math_problems_to_open.php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9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7583" y="579549"/>
            <a:ext cx="88349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Understanding the Problem Solving Process Through Reading Comprehension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18186" y="1712890"/>
            <a:ext cx="980082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What is the problem asking?</a:t>
            </a:r>
          </a:p>
          <a:p>
            <a:r>
              <a:rPr lang="en-US" sz="2800" dirty="0" smtClean="0"/>
              <a:t>How should I begin?</a:t>
            </a:r>
          </a:p>
          <a:p>
            <a:r>
              <a:rPr lang="en-US" sz="2800" dirty="0" smtClean="0"/>
              <a:t>Where is the necessary data?</a:t>
            </a:r>
          </a:p>
          <a:p>
            <a:r>
              <a:rPr lang="en-US" sz="2800" dirty="0" smtClean="0"/>
              <a:t>What are the tools needed to solve the problem</a:t>
            </a:r>
          </a:p>
          <a:p>
            <a:r>
              <a:rPr lang="en-US" sz="2800" dirty="0" smtClean="0"/>
              <a:t>How can I communicate my thinking?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www.smekenseducation.com/improve-comprehension-of-math-word-problems.html</a:t>
            </a:r>
            <a:endParaRPr lang="en-US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6107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7254" y="945397"/>
            <a:ext cx="8322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Liegey other video how to attack problem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55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32202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What is one of the biggest difficulties students have in transferring classroom math to math beyond the classroom?</a:t>
            </a:r>
          </a:p>
        </p:txBody>
      </p:sp>
      <p:pic>
        <p:nvPicPr>
          <p:cNvPr id="4" name="Picture 3" descr="Last updated on 02.07.2015: The general transfer of Govt Higher ...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8713" y="2771775"/>
            <a:ext cx="6046298" cy="31908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3477" y="3998196"/>
            <a:ext cx="2743200" cy="400110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sz="2000"/>
              <a:t>School Math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265137" y="3959856"/>
            <a:ext cx="2743200" cy="36933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/>
              <a:t>Real-World Math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-1140000">
            <a:off x="-1039324" y="306021"/>
            <a:ext cx="4462585" cy="400110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sz="2000">
                <a:solidFill>
                  <a:srgbClr val="FF0000"/>
                </a:solidFill>
              </a:rPr>
              <a:t>Let's Plicker!!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66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20705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The Upside Down Method </a:t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>Teacher-Structured ( student centered) not Teacher-Centered</a:t>
            </a:r>
            <a:endParaRPr lang="en-US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46975" y="1825625"/>
            <a:ext cx="5425225" cy="4645718"/>
          </a:xfrm>
          <a:ln w="57150">
            <a:solidFill>
              <a:schemeClr val="accent5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 smtClean="0"/>
              <a:t>Add this part transition in</a:t>
            </a:r>
          </a:p>
          <a:p>
            <a:r>
              <a:rPr lang="en-US" dirty="0" smtClean="0"/>
              <a:t>Perseverance</a:t>
            </a:r>
          </a:p>
          <a:p>
            <a:r>
              <a:rPr lang="en-US" dirty="0" smtClean="0"/>
              <a:t>Thinking</a:t>
            </a:r>
          </a:p>
          <a:p>
            <a:r>
              <a:rPr lang="en-US" dirty="0" smtClean="0"/>
              <a:t>Reasoning</a:t>
            </a:r>
          </a:p>
          <a:p>
            <a:r>
              <a:rPr lang="en-US" dirty="0" smtClean="0"/>
              <a:t>Discussing</a:t>
            </a:r>
          </a:p>
          <a:p>
            <a:r>
              <a:rPr lang="en-US" dirty="0" smtClean="0"/>
              <a:t>Consideration of variations of a problem</a:t>
            </a:r>
          </a:p>
          <a:p>
            <a:r>
              <a:rPr lang="en-US" dirty="0" smtClean="0"/>
              <a:t>Developing a positive attitude about math</a:t>
            </a:r>
          </a:p>
          <a:p>
            <a:r>
              <a:rPr lang="en-US" dirty="0" smtClean="0"/>
              <a:t>Learning the content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400" dirty="0"/>
              <a:t>What skills do you think students could gain by using this method on a regular basis?</a:t>
            </a:r>
          </a:p>
          <a:p>
            <a:pPr marL="0" indent="0" algn="ctr">
              <a:buNone/>
            </a:pPr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Quick write -Discuss and make a quick list</a:t>
            </a:r>
            <a:r>
              <a:rPr lang="en-US" sz="360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Rea</a:t>
            </a:r>
          </a:p>
        </p:txBody>
      </p:sp>
    </p:spTree>
    <p:extLst>
      <p:ext uri="{BB962C8B-B14F-4D97-AF65-F5344CB8AC3E}">
        <p14:creationId xmlns:p14="http://schemas.microsoft.com/office/powerpoint/2010/main" val="398237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504" y="35462"/>
            <a:ext cx="10515600" cy="1325563"/>
          </a:xfrm>
        </p:spPr>
        <p:txBody>
          <a:bodyPr/>
          <a:lstStyle/>
          <a:p>
            <a:r>
              <a:rPr lang="en-US" dirty="0" smtClean="0"/>
              <a:t>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26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19" y="-66190"/>
            <a:ext cx="7359832" cy="1600200"/>
          </a:xfrm>
        </p:spPr>
        <p:txBody>
          <a:bodyPr/>
          <a:lstStyle/>
          <a:p>
            <a:r>
              <a:rPr lang="en-US" b="1" dirty="0" smtClean="0"/>
              <a:t>NEXT STEPS!</a:t>
            </a:r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7359832" cy="3811588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Plan a lesson using Upside-Down Method model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dirty="0" smtClean="0"/>
              <a:t>Share with colleagues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dirty="0" smtClean="0"/>
              <a:t>Research the topic more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dirty="0" smtClean="0"/>
              <a:t>Read more of Cathy Seeley’s Work – </a:t>
            </a:r>
            <a:r>
              <a:rPr lang="en-US" sz="2400" u="sng" dirty="0" smtClean="0"/>
              <a:t>Smarter Than We Think</a:t>
            </a:r>
            <a:r>
              <a:rPr lang="en-US" sz="2400" dirty="0" smtClean="0"/>
              <a:t> and </a:t>
            </a:r>
            <a:r>
              <a:rPr lang="en-US" sz="2400" u="sng" dirty="0" smtClean="0"/>
              <a:t>Faster Isn’t Smarter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dirty="0" smtClean="0"/>
              <a:t>Prepare classroom environment that is compatible with this model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 rot="1480268">
            <a:off x="8031319" y="1017406"/>
            <a:ext cx="3666406" cy="2895027"/>
          </a:xfrm>
        </p:spPr>
      </p:pic>
    </p:spTree>
    <p:extLst>
      <p:ext uri="{BB962C8B-B14F-4D97-AF65-F5344CB8AC3E}">
        <p14:creationId xmlns:p14="http://schemas.microsoft.com/office/powerpoint/2010/main" val="156950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Young Mathematicians at Work </a:t>
            </a:r>
            <a:r>
              <a:rPr lang="en-US" dirty="0" smtClean="0"/>
              <a:t>by Catherine </a:t>
            </a:r>
            <a:r>
              <a:rPr lang="en-US" dirty="0" err="1" smtClean="0"/>
              <a:t>Twomey</a:t>
            </a:r>
            <a:r>
              <a:rPr lang="en-US" dirty="0" smtClean="0"/>
              <a:t> </a:t>
            </a:r>
            <a:r>
              <a:rPr lang="en-US" dirty="0" err="1" smtClean="0"/>
              <a:t>Fosnot</a:t>
            </a:r>
            <a:endParaRPr lang="en-US" dirty="0" smtClean="0"/>
          </a:p>
          <a:p>
            <a:r>
              <a:rPr lang="en-US" u="sng" dirty="0" smtClean="0"/>
              <a:t>Putting the Practices Into Action </a:t>
            </a:r>
            <a:r>
              <a:rPr lang="en-US" dirty="0" smtClean="0"/>
              <a:t>by Susan O’Connell</a:t>
            </a:r>
          </a:p>
          <a:p>
            <a:r>
              <a:rPr lang="en-US" u="sng" dirty="0" smtClean="0"/>
              <a:t>Number Talks </a:t>
            </a:r>
            <a:r>
              <a:rPr lang="en-US" dirty="0" smtClean="0"/>
              <a:t>by Sherry Parrish</a:t>
            </a:r>
          </a:p>
          <a:p>
            <a:r>
              <a:rPr lang="en-US" u="sng" dirty="0" smtClean="0"/>
              <a:t>Faster Isn’t Smarter </a:t>
            </a:r>
            <a:r>
              <a:rPr lang="en-US" dirty="0" smtClean="0"/>
              <a:t>by Cathy L. Seeley</a:t>
            </a:r>
          </a:p>
          <a:p>
            <a:r>
              <a:rPr lang="en-US" u="sng" dirty="0" smtClean="0"/>
              <a:t>Smarter Than We Think </a:t>
            </a:r>
            <a:r>
              <a:rPr lang="en-US" dirty="0" smtClean="0"/>
              <a:t>by Cathy L. Seeley</a:t>
            </a:r>
          </a:p>
          <a:p>
            <a:r>
              <a:rPr lang="en-US" u="sng" dirty="0" smtClean="0"/>
              <a:t>Good Questions for Math Teaching Grades K-6 </a:t>
            </a:r>
            <a:r>
              <a:rPr lang="en-US" dirty="0" smtClean="0"/>
              <a:t>by Peter Sullivan</a:t>
            </a:r>
          </a:p>
          <a:p>
            <a:r>
              <a:rPr lang="en-US" u="sng" dirty="0" smtClean="0"/>
              <a:t>Teaching Student-Centered Mathematics </a:t>
            </a:r>
            <a:r>
              <a:rPr lang="en-US" dirty="0" smtClean="0"/>
              <a:t>by John A. Van de Walle</a:t>
            </a:r>
          </a:p>
          <a:p>
            <a:r>
              <a:rPr lang="en-US" dirty="0" smtClean="0"/>
              <a:t>2015 College and Career Readiness Conference presentation</a:t>
            </a:r>
            <a:r>
              <a:rPr lang="en-US" u="sng" dirty="0" smtClean="0"/>
              <a:t>: Upside Down Teaching Method </a:t>
            </a:r>
            <a:r>
              <a:rPr lang="en-US" dirty="0" smtClean="0"/>
              <a:t>presented by Dawn Caine and Erika Hancock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59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1367" y="283335"/>
            <a:ext cx="102773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Connections to Science </a:t>
            </a:r>
            <a:r>
              <a:rPr lang="en-US" sz="4000" dirty="0"/>
              <a:t>P</a:t>
            </a:r>
            <a:r>
              <a:rPr lang="en-US" sz="4000" dirty="0" smtClean="0"/>
              <a:t>ractices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53037" y="1159099"/>
            <a:ext cx="1025158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/>
              <a:t>Inquiry Focus Question</a:t>
            </a:r>
          </a:p>
          <a:p>
            <a:pPr algn="ctr"/>
            <a:endParaRPr lang="en-US" sz="2000" u="sng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Prediction – What do you think will happen?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Observations – Planning and data collection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Complete the investigation – share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Level of inquiry –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Confirmation – Students confirm a principle through an activity in which the results are known in advance.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Structured – Students investigate a teacher-presented question through a prescribed procedure.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Guided – Students investigate a teacher-presented question using student designed and selected procedures.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Open – Students investigate topic-related questions that are student formulated through student designed and selected procedures. </a:t>
            </a:r>
          </a:p>
          <a:p>
            <a:endParaRPr lang="en-US" sz="2000" u="sng" dirty="0"/>
          </a:p>
        </p:txBody>
      </p:sp>
    </p:spTree>
    <p:extLst>
      <p:ext uri="{BB962C8B-B14F-4D97-AF65-F5344CB8AC3E}">
        <p14:creationId xmlns:p14="http://schemas.microsoft.com/office/powerpoint/2010/main" val="312792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7279" y="1287887"/>
            <a:ext cx="861596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QR codes with link to the videos.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Video and jigsaw. </a:t>
            </a:r>
          </a:p>
          <a:p>
            <a:endParaRPr lang="en-US" dirty="0"/>
          </a:p>
          <a:p>
            <a:r>
              <a:rPr lang="en-US" dirty="0" smtClean="0"/>
              <a:t>Worksheet – What does the teacher mean,” I did not do any teaching”? *** what about the other </a:t>
            </a:r>
          </a:p>
          <a:p>
            <a:endParaRPr lang="en-US" dirty="0"/>
          </a:p>
          <a:p>
            <a:r>
              <a:rPr lang="en-US" dirty="0" smtClean="0"/>
              <a:t>Go table of the video so the sound does not bother folks</a:t>
            </a:r>
          </a:p>
          <a:p>
            <a:endParaRPr lang="en-US" dirty="0"/>
          </a:p>
          <a:p>
            <a:r>
              <a:rPr lang="en-US" dirty="0" smtClean="0"/>
              <a:t>Teach how to go off </a:t>
            </a:r>
            <a:r>
              <a:rPr lang="en-US" dirty="0" err="1" smtClean="0"/>
              <a:t>wi</a:t>
            </a:r>
            <a:r>
              <a:rPr lang="en-US" dirty="0" smtClean="0"/>
              <a:t> fi and how to ignore network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44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0" y="1826471"/>
            <a:ext cx="5083175" cy="798879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libri"/>
              </a:rPr>
              <a:t>A. The ability to reason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2579940"/>
            <a:ext cx="9581294" cy="1754326"/>
          </a:xfrm>
          <a:prstGeom prst="rect">
            <a:avLst/>
          </a:prstGeom>
        </p:spPr>
        <p:txBody>
          <a:bodyPr rtlCol="0">
            <a:spAutoFit/>
          </a:bodyPr>
          <a:lstStyle/>
          <a:p>
            <a:r>
              <a:rPr lang="en-US" sz="3600" dirty="0"/>
              <a:t>B. Ability to apply </a:t>
            </a:r>
            <a:r>
              <a:rPr lang="en-US" sz="3600" dirty="0" smtClean="0"/>
              <a:t>learning</a:t>
            </a:r>
          </a:p>
          <a:p>
            <a:r>
              <a:rPr lang="en-US" sz="3600" dirty="0" smtClean="0"/>
              <a:t> </a:t>
            </a:r>
            <a:r>
              <a:rPr lang="en-US" sz="3600" dirty="0"/>
              <a:t>to </a:t>
            </a:r>
            <a:r>
              <a:rPr lang="en-US" sz="3600" dirty="0" smtClean="0"/>
              <a:t>new situations</a:t>
            </a:r>
          </a:p>
          <a:p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82600" y="4269022"/>
            <a:ext cx="9417050" cy="1754326"/>
          </a:xfrm>
          <a:prstGeom prst="rect">
            <a:avLst/>
          </a:prstGeom>
        </p:spPr>
        <p:txBody>
          <a:bodyPr rtlCol="0">
            <a:spAutoFit/>
          </a:bodyPr>
          <a:lstStyle/>
          <a:p>
            <a:endParaRPr lang="en-US" sz="3600" dirty="0"/>
          </a:p>
          <a:p>
            <a:r>
              <a:rPr lang="en-US" sz="3600" dirty="0"/>
              <a:t>D. Ability to embrace </a:t>
            </a:r>
            <a:r>
              <a:rPr lang="en-US" sz="3600" dirty="0" smtClean="0"/>
              <a:t>mistakes</a:t>
            </a:r>
          </a:p>
          <a:p>
            <a:r>
              <a:rPr lang="en-US" sz="3600" dirty="0" smtClean="0"/>
              <a:t> </a:t>
            </a:r>
            <a:r>
              <a:rPr lang="en-US" sz="3600" dirty="0"/>
              <a:t>as opportunities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2600" y="3864155"/>
            <a:ext cx="8518525" cy="646331"/>
          </a:xfrm>
          <a:prstGeom prst="rect">
            <a:avLst/>
          </a:prstGeom>
        </p:spPr>
        <p:txBody>
          <a:bodyPr rtlCol="0">
            <a:spAutoFit/>
          </a:bodyPr>
          <a:lstStyle/>
          <a:p>
            <a:r>
              <a:rPr lang="en-US" sz="3600" dirty="0"/>
              <a:t>C. Ability to work with others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82600" y="72145"/>
            <a:ext cx="116205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What is one of the biggest difficulties students have in transferring classroom math to math beyond the classroom?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519" y="1659687"/>
            <a:ext cx="5878581" cy="440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17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1401" y="5361509"/>
            <a:ext cx="10363200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alibri" charset="0"/>
                <a:hlinkClick r:id="rId3"/>
              </a:rPr>
              <a:t>https://www.plickers.com/reports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94323" y="1440596"/>
            <a:ext cx="5380892" cy="368300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20700" y="279440"/>
            <a:ext cx="848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plickers.com/classes/564de3a711c79b030024a64d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337" y="1130479"/>
            <a:ext cx="4826563" cy="361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18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828" y="1063625"/>
            <a:ext cx="10414000" cy="2112719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i="1" dirty="0">
                <a:solidFill>
                  <a:srgbClr val="2E75B5"/>
                </a:solidFill>
                <a:latin typeface="Calibri"/>
              </a:rPr>
              <a:t>Objectives: </a:t>
            </a:r>
            <a:r>
              <a:rPr lang="en-US" sz="4000" dirty="0">
                <a:latin typeface="Calibri"/>
              </a:rPr>
              <a:t/>
            </a:r>
            <a:br>
              <a:rPr lang="en-US" sz="4000" dirty="0">
                <a:latin typeface="Calibri"/>
              </a:rPr>
            </a:br>
            <a:r>
              <a:rPr lang="en-US" sz="4000" i="1" dirty="0">
                <a:solidFill>
                  <a:srgbClr val="2E75B5"/>
                </a:solidFill>
                <a:latin typeface="Calibri"/>
              </a:rPr>
              <a:t>-Acquire knowledge about the Upside Down Math Classroom;</a:t>
            </a:r>
            <a:r>
              <a:rPr lang="en-US" sz="4000" dirty="0">
                <a:latin typeface="Calibri"/>
              </a:rPr>
              <a:t/>
            </a:r>
            <a:br>
              <a:rPr lang="en-US" sz="4000" dirty="0">
                <a:latin typeface="Calibri"/>
              </a:rPr>
            </a:br>
            <a:r>
              <a:rPr lang="en-US" sz="4000" i="1" dirty="0">
                <a:solidFill>
                  <a:srgbClr val="2E75B5"/>
                </a:solidFill>
                <a:latin typeface="Calibri"/>
              </a:rPr>
              <a:t>-Begin to plan </a:t>
            </a:r>
            <a:r>
              <a:rPr lang="en-US" sz="4000" i="1" dirty="0" smtClean="0">
                <a:solidFill>
                  <a:srgbClr val="2E75B5"/>
                </a:solidFill>
                <a:latin typeface="Calibri"/>
              </a:rPr>
              <a:t>components of a lesson based </a:t>
            </a:r>
            <a:r>
              <a:rPr lang="en-US" sz="4000" i="1" dirty="0">
                <a:solidFill>
                  <a:srgbClr val="2E75B5"/>
                </a:solidFill>
                <a:latin typeface="Calibri"/>
              </a:rPr>
              <a:t>on the inquiry method.</a:t>
            </a:r>
            <a:r>
              <a:rPr lang="en-US" sz="4000" dirty="0">
                <a:latin typeface="Calibri"/>
              </a:rPr>
              <a:t> </a:t>
            </a:r>
            <a:endParaRPr lang="en-US" sz="4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1688" y="3582500"/>
            <a:ext cx="10120312" cy="243730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algn="l"/>
            <a:r>
              <a:rPr lang="en-US" sz="3600" dirty="0"/>
              <a:t>Essential Question: </a:t>
            </a:r>
          </a:p>
          <a:p>
            <a:pPr algn="l"/>
            <a:r>
              <a:rPr lang="en-US" sz="3600" dirty="0"/>
              <a:t>How can lessons be designed so that all students have the opportunity and support necessary to learn significant mathematics with depth and understanding? </a:t>
            </a:r>
          </a:p>
        </p:txBody>
      </p:sp>
    </p:spTree>
    <p:extLst>
      <p:ext uri="{BB962C8B-B14F-4D97-AF65-F5344CB8AC3E}">
        <p14:creationId xmlns:p14="http://schemas.microsoft.com/office/powerpoint/2010/main" val="6611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8021" t="7682" r="24687" b="4948"/>
          <a:stretch/>
        </p:blipFill>
        <p:spPr>
          <a:xfrm rot="20539699">
            <a:off x="6332194" y="636066"/>
            <a:ext cx="2644098" cy="32258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68946" y="721217"/>
            <a:ext cx="967203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An excerpt from</a:t>
            </a:r>
          </a:p>
          <a:p>
            <a:r>
              <a:rPr lang="en-US" sz="3600" b="1" i="1" dirty="0" smtClean="0">
                <a:solidFill>
                  <a:srgbClr val="0070C0"/>
                </a:solidFill>
              </a:rPr>
              <a:t>Faster Isn’t Smarter</a:t>
            </a:r>
          </a:p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By Cathy Seeley</a:t>
            </a:r>
          </a:p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(NCTM President, 2004-2006)</a:t>
            </a:r>
          </a:p>
          <a:p>
            <a:endParaRPr lang="en-US" sz="3200" dirty="0">
              <a:solidFill>
                <a:srgbClr val="92D050"/>
              </a:solidFill>
            </a:endParaRPr>
          </a:p>
          <a:p>
            <a:endParaRPr lang="en-US" sz="3200" dirty="0" smtClean="0">
              <a:solidFill>
                <a:srgbClr val="92D050"/>
              </a:solidFill>
            </a:endParaRPr>
          </a:p>
          <a:p>
            <a:endParaRPr lang="en-US" sz="3200" dirty="0" smtClean="0">
              <a:solidFill>
                <a:srgbClr val="92D05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Read the article – message #17. p.88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Make notations if desired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Prepare to discuss the ideas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hlinkClick r:id="rId4"/>
              </a:rPr>
              <a:t>http://www.mathsolutions.com/documents/9781935099031_message17.pdf</a:t>
            </a: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63632">
            <a:off x="8469765" y="466707"/>
            <a:ext cx="2748537" cy="4168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16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065" y="1424065"/>
            <a:ext cx="1627512" cy="16351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3849" y="2054901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/>
              <a:t>Cubed Discussions</a:t>
            </a:r>
            <a:endParaRPr 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176803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Select one sentence from the excerpt and share  your thoughts about the statement. </a:t>
            </a:r>
            <a:endParaRPr lang="en-US" sz="4000" dirty="0"/>
          </a:p>
        </p:txBody>
      </p:sp>
      <p:sp>
        <p:nvSpPr>
          <p:cNvPr id="7" name="Rounded Rectangle 6"/>
          <p:cNvSpPr/>
          <p:nvPr/>
        </p:nvSpPr>
        <p:spPr>
          <a:xfrm>
            <a:off x="6955436" y="1693889"/>
            <a:ext cx="3627620" cy="33877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334531" y="2912691"/>
            <a:ext cx="869429" cy="95017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7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1393</TotalTime>
  <Words>1144</Words>
  <Application>Microsoft Office PowerPoint</Application>
  <PresentationFormat>Widescreen</PresentationFormat>
  <Paragraphs>200</Paragraphs>
  <Slides>35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Calibri Light</vt:lpstr>
      <vt:lpstr>office theme</vt:lpstr>
      <vt:lpstr>Welcome! </vt:lpstr>
      <vt:lpstr>What's Right With Wrong Answers?  </vt:lpstr>
      <vt:lpstr>What is one of the biggest difficulties students have in transferring classroom math to math beyond the classroom?</vt:lpstr>
      <vt:lpstr>A. The ability to reason</vt:lpstr>
      <vt:lpstr>PowerPoint Presentation</vt:lpstr>
      <vt:lpstr>Objectives:  -Acquire knowledge about the Upside Down Math Classroom; -Begin to plan components of a lesson based on the inquiry method. </vt:lpstr>
      <vt:lpstr>PowerPoint Presentation</vt:lpstr>
      <vt:lpstr>PowerPoint Presentation</vt:lpstr>
      <vt:lpstr>Question 1</vt:lpstr>
      <vt:lpstr>Question 2  </vt:lpstr>
      <vt:lpstr>Question 3  </vt:lpstr>
      <vt:lpstr>Question 4 </vt:lpstr>
      <vt:lpstr>Question 5  </vt:lpstr>
      <vt:lpstr>Question 6 </vt:lpstr>
      <vt:lpstr>Notice and Wonder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are some characteristics of the Upside-Down Teaching Method?</vt:lpstr>
      <vt:lpstr>Robin Liegey, WJES Fourth Grade Teacher     I do, We do, You do vs. You do, We do, I 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Upside Down Method  Teacher-Structured ( student centered) not Teacher-Centered</vt:lpstr>
      <vt:lpstr>Menu</vt:lpstr>
      <vt:lpstr>NEXT STEPS!</vt:lpstr>
      <vt:lpstr>Resources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Weinbeck, Peggy</dc:creator>
  <cp:lastModifiedBy>Gardner, Dawn</cp:lastModifiedBy>
  <cp:revision>72</cp:revision>
  <dcterms:created xsi:type="dcterms:W3CDTF">2013-07-15T20:26:40Z</dcterms:created>
  <dcterms:modified xsi:type="dcterms:W3CDTF">2015-11-19T20:55:27Z</dcterms:modified>
</cp:coreProperties>
</file>